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5"/>
  </p:notesMasterIdLst>
  <p:sldIdLst>
    <p:sldId id="256" r:id="rId2"/>
    <p:sldId id="257" r:id="rId3"/>
    <p:sldId id="258" r:id="rId4"/>
    <p:sldId id="261" r:id="rId5"/>
    <p:sldId id="262" r:id="rId6"/>
    <p:sldId id="268" r:id="rId7"/>
    <p:sldId id="263" r:id="rId8"/>
    <p:sldId id="264" r:id="rId9"/>
    <p:sldId id="259" r:id="rId10"/>
    <p:sldId id="260" r:id="rId11"/>
    <p:sldId id="265" r:id="rId12"/>
    <p:sldId id="266" r:id="rId13"/>
    <p:sldId id="267"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00" autoAdjust="0"/>
    <p:restoredTop sz="94660"/>
  </p:normalViewPr>
  <p:slideViewPr>
    <p:cSldViewPr snapToGrid="0">
      <p:cViewPr varScale="1">
        <p:scale>
          <a:sx n="68" d="100"/>
          <a:sy n="68" d="100"/>
        </p:scale>
        <p:origin x="816" y="72"/>
      </p:cViewPr>
      <p:guideLst/>
    </p:cSldViewPr>
  </p:slideViewPr>
  <p:notesTextViewPr>
    <p:cViewPr>
      <p:scale>
        <a:sx n="1" d="1"/>
        <a:sy n="1" d="1"/>
      </p:scale>
      <p:origin x="0" y="-54"/>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4F6D8FF-AF8A-45DA-A038-E57ADFCFF73A}" type="datetimeFigureOut">
              <a:rPr lang="en-GB" smtClean="0"/>
              <a:t>29/02/2020</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5701043-D766-4CB2-8F39-5584118910BE}" type="slidenum">
              <a:rPr lang="en-GB" smtClean="0"/>
              <a:t>‹#›</a:t>
            </a:fld>
            <a:endParaRPr lang="en-GB"/>
          </a:p>
        </p:txBody>
      </p:sp>
    </p:spTree>
    <p:extLst>
      <p:ext uri="{BB962C8B-B14F-4D97-AF65-F5344CB8AC3E}">
        <p14:creationId xmlns:p14="http://schemas.microsoft.com/office/powerpoint/2010/main" val="120118525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lesson will probably take around 2 hours: discussion / reading – 30 mins;  </a:t>
            </a:r>
            <a:r>
              <a:rPr lang="en-GB" dirty="0" err="1"/>
              <a:t>discussiong</a:t>
            </a:r>
            <a:r>
              <a:rPr lang="en-GB" dirty="0"/>
              <a:t> + functional language – 30 mins; discussion + writing – 30 mins; reading + more writing – 30 mins </a:t>
            </a:r>
            <a:r>
              <a:rPr lang="en-GB"/>
              <a:t>or more. Start </a:t>
            </a:r>
            <a:r>
              <a:rPr lang="en-GB" dirty="0"/>
              <a:t>by getting students, in groups to think of / discuss various social conundrums</a:t>
            </a:r>
          </a:p>
        </p:txBody>
      </p:sp>
      <p:sp>
        <p:nvSpPr>
          <p:cNvPr id="4" name="Slide Number Placeholder 3"/>
          <p:cNvSpPr>
            <a:spLocks noGrp="1"/>
          </p:cNvSpPr>
          <p:nvPr>
            <p:ph type="sldNum" sz="quarter" idx="5"/>
          </p:nvPr>
        </p:nvSpPr>
        <p:spPr/>
        <p:txBody>
          <a:bodyPr/>
          <a:lstStyle/>
          <a:p>
            <a:fld id="{45701043-D766-4CB2-8F39-5584118910BE}" type="slidenum">
              <a:rPr lang="en-GB" smtClean="0"/>
              <a:t>1</a:t>
            </a:fld>
            <a:endParaRPr lang="en-GB"/>
          </a:p>
        </p:txBody>
      </p:sp>
    </p:spTree>
    <p:extLst>
      <p:ext uri="{BB962C8B-B14F-4D97-AF65-F5344CB8AC3E}">
        <p14:creationId xmlns:p14="http://schemas.microsoft.com/office/powerpoint/2010/main" val="73025876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Now students briefly discuss this one / check they all understand what the ‘climate crisis’ is</a:t>
            </a:r>
          </a:p>
        </p:txBody>
      </p:sp>
      <p:sp>
        <p:nvSpPr>
          <p:cNvPr id="4" name="Slide Number Placeholder 3"/>
          <p:cNvSpPr>
            <a:spLocks noGrp="1"/>
          </p:cNvSpPr>
          <p:nvPr>
            <p:ph type="sldNum" sz="quarter" idx="5"/>
          </p:nvPr>
        </p:nvSpPr>
        <p:spPr/>
        <p:txBody>
          <a:bodyPr/>
          <a:lstStyle/>
          <a:p>
            <a:fld id="{45701043-D766-4CB2-8F39-5584118910BE}" type="slidenum">
              <a:rPr lang="en-GB" smtClean="0"/>
              <a:t>2</a:t>
            </a:fld>
            <a:endParaRPr lang="en-GB"/>
          </a:p>
        </p:txBody>
      </p:sp>
    </p:spTree>
    <p:extLst>
      <p:ext uri="{BB962C8B-B14F-4D97-AF65-F5344CB8AC3E}">
        <p14:creationId xmlns:p14="http://schemas.microsoft.com/office/powerpoint/2010/main" val="91811482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You could dictate this letter, or hand it out, or display it on the screen – ask learners to answer the 3 questions at the top in pairs</a:t>
            </a:r>
          </a:p>
        </p:txBody>
      </p:sp>
      <p:sp>
        <p:nvSpPr>
          <p:cNvPr id="4" name="Slide Number Placeholder 3"/>
          <p:cNvSpPr>
            <a:spLocks noGrp="1"/>
          </p:cNvSpPr>
          <p:nvPr>
            <p:ph type="sldNum" sz="quarter" idx="5"/>
          </p:nvPr>
        </p:nvSpPr>
        <p:spPr/>
        <p:txBody>
          <a:bodyPr/>
          <a:lstStyle/>
          <a:p>
            <a:fld id="{45701043-D766-4CB2-8F39-5584118910BE}" type="slidenum">
              <a:rPr lang="en-GB" smtClean="0"/>
              <a:t>3</a:t>
            </a:fld>
            <a:endParaRPr lang="en-GB"/>
          </a:p>
        </p:txBody>
      </p:sp>
    </p:spTree>
    <p:extLst>
      <p:ext uri="{BB962C8B-B14F-4D97-AF65-F5344CB8AC3E}">
        <p14:creationId xmlns:p14="http://schemas.microsoft.com/office/powerpoint/2010/main" val="403912400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Check students understand </a:t>
            </a:r>
            <a:r>
              <a:rPr lang="en-GB" dirty="0" err="1"/>
              <a:t>eg.</a:t>
            </a:r>
            <a:r>
              <a:rPr lang="en-GB" dirty="0"/>
              <a:t> jetlag, carbon footprint, landscape, wildlife. They </a:t>
            </a:r>
            <a:r>
              <a:rPr lang="en-GB" dirty="0" err="1"/>
              <a:t>they</a:t>
            </a:r>
            <a:r>
              <a:rPr lang="en-GB" dirty="0"/>
              <a:t> can discuss in groups / or have a more formal debate between for and against groups</a:t>
            </a:r>
          </a:p>
        </p:txBody>
      </p:sp>
      <p:sp>
        <p:nvSpPr>
          <p:cNvPr id="4" name="Slide Number Placeholder 3"/>
          <p:cNvSpPr>
            <a:spLocks noGrp="1"/>
          </p:cNvSpPr>
          <p:nvPr>
            <p:ph type="sldNum" sz="quarter" idx="5"/>
          </p:nvPr>
        </p:nvSpPr>
        <p:spPr/>
        <p:txBody>
          <a:bodyPr/>
          <a:lstStyle/>
          <a:p>
            <a:fld id="{45701043-D766-4CB2-8F39-5584118910BE}" type="slidenum">
              <a:rPr lang="en-GB" smtClean="0"/>
              <a:t>4</a:t>
            </a:fld>
            <a:endParaRPr lang="en-GB"/>
          </a:p>
        </p:txBody>
      </p:sp>
    </p:spTree>
    <p:extLst>
      <p:ext uri="{BB962C8B-B14F-4D97-AF65-F5344CB8AC3E}">
        <p14:creationId xmlns:p14="http://schemas.microsoft.com/office/powerpoint/2010/main" val="13054448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Ask students to complete the slide – if they can’t, feed in should / ought to / good idea / If I were you I’d ….</a:t>
            </a:r>
          </a:p>
        </p:txBody>
      </p:sp>
      <p:sp>
        <p:nvSpPr>
          <p:cNvPr id="4" name="Slide Number Placeholder 3"/>
          <p:cNvSpPr>
            <a:spLocks noGrp="1"/>
          </p:cNvSpPr>
          <p:nvPr>
            <p:ph type="sldNum" sz="quarter" idx="5"/>
          </p:nvPr>
        </p:nvSpPr>
        <p:spPr/>
        <p:txBody>
          <a:bodyPr/>
          <a:lstStyle/>
          <a:p>
            <a:fld id="{45701043-D766-4CB2-8F39-5584118910BE}" type="slidenum">
              <a:rPr lang="en-GB" smtClean="0"/>
              <a:t>5</a:t>
            </a:fld>
            <a:endParaRPr lang="en-GB"/>
          </a:p>
        </p:txBody>
      </p:sp>
    </p:spTree>
    <p:extLst>
      <p:ext uri="{BB962C8B-B14F-4D97-AF65-F5344CB8AC3E}">
        <p14:creationId xmlns:p14="http://schemas.microsoft.com/office/powerpoint/2010/main" val="417867935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Students can work alone or in pairs / groups to write this letter, then check each others’</a:t>
            </a:r>
          </a:p>
        </p:txBody>
      </p:sp>
      <p:sp>
        <p:nvSpPr>
          <p:cNvPr id="4" name="Slide Number Placeholder 3"/>
          <p:cNvSpPr>
            <a:spLocks noGrp="1"/>
          </p:cNvSpPr>
          <p:nvPr>
            <p:ph type="sldNum" sz="quarter" idx="5"/>
          </p:nvPr>
        </p:nvSpPr>
        <p:spPr/>
        <p:txBody>
          <a:bodyPr/>
          <a:lstStyle/>
          <a:p>
            <a:fld id="{45701043-D766-4CB2-8F39-5584118910BE}" type="slidenum">
              <a:rPr lang="en-GB" smtClean="0"/>
              <a:t>7</a:t>
            </a:fld>
            <a:endParaRPr lang="en-GB"/>
          </a:p>
        </p:txBody>
      </p:sp>
    </p:spTree>
    <p:extLst>
      <p:ext uri="{BB962C8B-B14F-4D97-AF65-F5344CB8AC3E}">
        <p14:creationId xmlns:p14="http://schemas.microsoft.com/office/powerpoint/2010/main" val="124488270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Key:  1/ F (although some people do)  2/ F  3/T  4/NI (but it could be true or false)  5/T   6/ T</a:t>
            </a:r>
          </a:p>
        </p:txBody>
      </p:sp>
      <p:sp>
        <p:nvSpPr>
          <p:cNvPr id="4" name="Slide Number Placeholder 3"/>
          <p:cNvSpPr>
            <a:spLocks noGrp="1"/>
          </p:cNvSpPr>
          <p:nvPr>
            <p:ph type="sldNum" sz="quarter" idx="5"/>
          </p:nvPr>
        </p:nvSpPr>
        <p:spPr/>
        <p:txBody>
          <a:bodyPr/>
          <a:lstStyle/>
          <a:p>
            <a:fld id="{45701043-D766-4CB2-8F39-5584118910BE}" type="slidenum">
              <a:rPr lang="en-GB" smtClean="0"/>
              <a:t>11</a:t>
            </a:fld>
            <a:endParaRPr lang="en-GB"/>
          </a:p>
        </p:txBody>
      </p:sp>
    </p:spTree>
    <p:extLst>
      <p:ext uri="{BB962C8B-B14F-4D97-AF65-F5344CB8AC3E}">
        <p14:creationId xmlns:p14="http://schemas.microsoft.com/office/powerpoint/2010/main" val="351674640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573CFB-3245-4063-8377-2F46E0C8353F}"/>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5681CA7E-7FC1-4F7D-97D5-ED95157B518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996F4FFE-525E-411C-9398-64500FE6DCA9}"/>
              </a:ext>
            </a:extLst>
          </p:cNvPr>
          <p:cNvSpPr>
            <a:spLocks noGrp="1"/>
          </p:cNvSpPr>
          <p:nvPr>
            <p:ph type="dt" sz="half" idx="10"/>
          </p:nvPr>
        </p:nvSpPr>
        <p:spPr/>
        <p:txBody>
          <a:bodyPr/>
          <a:lstStyle/>
          <a:p>
            <a:fld id="{09131032-6E8A-4911-975B-1B318A6E9BD5}" type="datetimeFigureOut">
              <a:rPr lang="en-GB" smtClean="0"/>
              <a:t>29/02/2020</a:t>
            </a:fld>
            <a:endParaRPr lang="en-GB"/>
          </a:p>
        </p:txBody>
      </p:sp>
      <p:sp>
        <p:nvSpPr>
          <p:cNvPr id="5" name="Footer Placeholder 4">
            <a:extLst>
              <a:ext uri="{FF2B5EF4-FFF2-40B4-BE49-F238E27FC236}">
                <a16:creationId xmlns:a16="http://schemas.microsoft.com/office/drawing/2014/main" id="{BF0489B8-2108-411D-ABD6-BA9F4A162F9E}"/>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AB6669B-FF2F-4F5C-A75B-22FB16B103AF}"/>
              </a:ext>
            </a:extLst>
          </p:cNvPr>
          <p:cNvSpPr>
            <a:spLocks noGrp="1"/>
          </p:cNvSpPr>
          <p:nvPr>
            <p:ph type="sldNum" sz="quarter" idx="12"/>
          </p:nvPr>
        </p:nvSpPr>
        <p:spPr/>
        <p:txBody>
          <a:bodyPr/>
          <a:lstStyle/>
          <a:p>
            <a:fld id="{F71F0031-B78B-4D4F-9BB0-D613265B04B6}" type="slidenum">
              <a:rPr lang="en-GB" smtClean="0"/>
              <a:t>‹#›</a:t>
            </a:fld>
            <a:endParaRPr lang="en-GB"/>
          </a:p>
        </p:txBody>
      </p:sp>
    </p:spTree>
    <p:extLst>
      <p:ext uri="{BB962C8B-B14F-4D97-AF65-F5344CB8AC3E}">
        <p14:creationId xmlns:p14="http://schemas.microsoft.com/office/powerpoint/2010/main" val="33579594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D1283A-2E43-43FF-9D1D-9645583A4018}"/>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84798924-166C-4054-8C19-321E969BEC9B}"/>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0F9FD08B-85DB-4613-8819-C7BF6C1C1FF0}"/>
              </a:ext>
            </a:extLst>
          </p:cNvPr>
          <p:cNvSpPr>
            <a:spLocks noGrp="1"/>
          </p:cNvSpPr>
          <p:nvPr>
            <p:ph type="dt" sz="half" idx="10"/>
          </p:nvPr>
        </p:nvSpPr>
        <p:spPr/>
        <p:txBody>
          <a:bodyPr/>
          <a:lstStyle/>
          <a:p>
            <a:fld id="{09131032-6E8A-4911-975B-1B318A6E9BD5}" type="datetimeFigureOut">
              <a:rPr lang="en-GB" smtClean="0"/>
              <a:t>29/02/2020</a:t>
            </a:fld>
            <a:endParaRPr lang="en-GB"/>
          </a:p>
        </p:txBody>
      </p:sp>
      <p:sp>
        <p:nvSpPr>
          <p:cNvPr id="5" name="Footer Placeholder 4">
            <a:extLst>
              <a:ext uri="{FF2B5EF4-FFF2-40B4-BE49-F238E27FC236}">
                <a16:creationId xmlns:a16="http://schemas.microsoft.com/office/drawing/2014/main" id="{501E2092-7D24-413B-962C-BD6B470E8AB4}"/>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1643F38-1137-40F2-B510-C518EE89D419}"/>
              </a:ext>
            </a:extLst>
          </p:cNvPr>
          <p:cNvSpPr>
            <a:spLocks noGrp="1"/>
          </p:cNvSpPr>
          <p:nvPr>
            <p:ph type="sldNum" sz="quarter" idx="12"/>
          </p:nvPr>
        </p:nvSpPr>
        <p:spPr/>
        <p:txBody>
          <a:bodyPr/>
          <a:lstStyle/>
          <a:p>
            <a:fld id="{F71F0031-B78B-4D4F-9BB0-D613265B04B6}" type="slidenum">
              <a:rPr lang="en-GB" smtClean="0"/>
              <a:t>‹#›</a:t>
            </a:fld>
            <a:endParaRPr lang="en-GB"/>
          </a:p>
        </p:txBody>
      </p:sp>
    </p:spTree>
    <p:extLst>
      <p:ext uri="{BB962C8B-B14F-4D97-AF65-F5344CB8AC3E}">
        <p14:creationId xmlns:p14="http://schemas.microsoft.com/office/powerpoint/2010/main" val="30419898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439B4BA-FDEE-4435-B1D0-30FDCC870AD6}"/>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47233774-F82D-42BD-8D46-7D7A71ACC1A5}"/>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AC74364-5686-4351-BC9D-E078605D053B}"/>
              </a:ext>
            </a:extLst>
          </p:cNvPr>
          <p:cNvSpPr>
            <a:spLocks noGrp="1"/>
          </p:cNvSpPr>
          <p:nvPr>
            <p:ph type="dt" sz="half" idx="10"/>
          </p:nvPr>
        </p:nvSpPr>
        <p:spPr/>
        <p:txBody>
          <a:bodyPr/>
          <a:lstStyle/>
          <a:p>
            <a:fld id="{09131032-6E8A-4911-975B-1B318A6E9BD5}" type="datetimeFigureOut">
              <a:rPr lang="en-GB" smtClean="0"/>
              <a:t>29/02/2020</a:t>
            </a:fld>
            <a:endParaRPr lang="en-GB"/>
          </a:p>
        </p:txBody>
      </p:sp>
      <p:sp>
        <p:nvSpPr>
          <p:cNvPr id="5" name="Footer Placeholder 4">
            <a:extLst>
              <a:ext uri="{FF2B5EF4-FFF2-40B4-BE49-F238E27FC236}">
                <a16:creationId xmlns:a16="http://schemas.microsoft.com/office/drawing/2014/main" id="{E327C67C-0CB5-4090-8085-CE424A8683AF}"/>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F165FC38-95D1-4C16-84D0-1F08B86D5AA4}"/>
              </a:ext>
            </a:extLst>
          </p:cNvPr>
          <p:cNvSpPr>
            <a:spLocks noGrp="1"/>
          </p:cNvSpPr>
          <p:nvPr>
            <p:ph type="sldNum" sz="quarter" idx="12"/>
          </p:nvPr>
        </p:nvSpPr>
        <p:spPr/>
        <p:txBody>
          <a:bodyPr/>
          <a:lstStyle/>
          <a:p>
            <a:fld id="{F71F0031-B78B-4D4F-9BB0-D613265B04B6}" type="slidenum">
              <a:rPr lang="en-GB" smtClean="0"/>
              <a:t>‹#›</a:t>
            </a:fld>
            <a:endParaRPr lang="en-GB"/>
          </a:p>
        </p:txBody>
      </p:sp>
    </p:spTree>
    <p:extLst>
      <p:ext uri="{BB962C8B-B14F-4D97-AF65-F5344CB8AC3E}">
        <p14:creationId xmlns:p14="http://schemas.microsoft.com/office/powerpoint/2010/main" val="6153779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BBA780-1FC3-4896-AA6C-88D1CD706FD8}"/>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599895A8-4103-4B1C-8430-5A294096C693}"/>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C5B26B7C-2EBF-407C-9B5E-F378C7FAFE45}"/>
              </a:ext>
            </a:extLst>
          </p:cNvPr>
          <p:cNvSpPr>
            <a:spLocks noGrp="1"/>
          </p:cNvSpPr>
          <p:nvPr>
            <p:ph type="dt" sz="half" idx="10"/>
          </p:nvPr>
        </p:nvSpPr>
        <p:spPr/>
        <p:txBody>
          <a:bodyPr/>
          <a:lstStyle/>
          <a:p>
            <a:fld id="{09131032-6E8A-4911-975B-1B318A6E9BD5}" type="datetimeFigureOut">
              <a:rPr lang="en-GB" smtClean="0"/>
              <a:t>29/02/2020</a:t>
            </a:fld>
            <a:endParaRPr lang="en-GB"/>
          </a:p>
        </p:txBody>
      </p:sp>
      <p:sp>
        <p:nvSpPr>
          <p:cNvPr id="5" name="Footer Placeholder 4">
            <a:extLst>
              <a:ext uri="{FF2B5EF4-FFF2-40B4-BE49-F238E27FC236}">
                <a16:creationId xmlns:a16="http://schemas.microsoft.com/office/drawing/2014/main" id="{A3190B51-442D-4D84-BAF8-8C0B9C08B016}"/>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88390698-7B15-4010-A7C3-9652C4361916}"/>
              </a:ext>
            </a:extLst>
          </p:cNvPr>
          <p:cNvSpPr>
            <a:spLocks noGrp="1"/>
          </p:cNvSpPr>
          <p:nvPr>
            <p:ph type="sldNum" sz="quarter" idx="12"/>
          </p:nvPr>
        </p:nvSpPr>
        <p:spPr/>
        <p:txBody>
          <a:bodyPr/>
          <a:lstStyle/>
          <a:p>
            <a:fld id="{F71F0031-B78B-4D4F-9BB0-D613265B04B6}" type="slidenum">
              <a:rPr lang="en-GB" smtClean="0"/>
              <a:t>‹#›</a:t>
            </a:fld>
            <a:endParaRPr lang="en-GB"/>
          </a:p>
        </p:txBody>
      </p:sp>
    </p:spTree>
    <p:extLst>
      <p:ext uri="{BB962C8B-B14F-4D97-AF65-F5344CB8AC3E}">
        <p14:creationId xmlns:p14="http://schemas.microsoft.com/office/powerpoint/2010/main" val="4218065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3774FD-B96B-431B-9BE0-078F3A33FEE9}"/>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4B27BD34-24AE-4A6C-AF1E-585BCD5F6C83}"/>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06D3E5A9-D00F-4F64-A00B-C24A45A673EC}"/>
              </a:ext>
            </a:extLst>
          </p:cNvPr>
          <p:cNvSpPr>
            <a:spLocks noGrp="1"/>
          </p:cNvSpPr>
          <p:nvPr>
            <p:ph type="dt" sz="half" idx="10"/>
          </p:nvPr>
        </p:nvSpPr>
        <p:spPr/>
        <p:txBody>
          <a:bodyPr/>
          <a:lstStyle/>
          <a:p>
            <a:fld id="{09131032-6E8A-4911-975B-1B318A6E9BD5}" type="datetimeFigureOut">
              <a:rPr lang="en-GB" smtClean="0"/>
              <a:t>29/02/2020</a:t>
            </a:fld>
            <a:endParaRPr lang="en-GB"/>
          </a:p>
        </p:txBody>
      </p:sp>
      <p:sp>
        <p:nvSpPr>
          <p:cNvPr id="5" name="Footer Placeholder 4">
            <a:extLst>
              <a:ext uri="{FF2B5EF4-FFF2-40B4-BE49-F238E27FC236}">
                <a16:creationId xmlns:a16="http://schemas.microsoft.com/office/drawing/2014/main" id="{CF12C580-0E97-40B3-AD54-DEC415A96BF7}"/>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B0C54DF-92FF-424D-926C-EAB3F397BBD7}"/>
              </a:ext>
            </a:extLst>
          </p:cNvPr>
          <p:cNvSpPr>
            <a:spLocks noGrp="1"/>
          </p:cNvSpPr>
          <p:nvPr>
            <p:ph type="sldNum" sz="quarter" idx="12"/>
          </p:nvPr>
        </p:nvSpPr>
        <p:spPr/>
        <p:txBody>
          <a:bodyPr/>
          <a:lstStyle/>
          <a:p>
            <a:fld id="{F71F0031-B78B-4D4F-9BB0-D613265B04B6}" type="slidenum">
              <a:rPr lang="en-GB" smtClean="0"/>
              <a:t>‹#›</a:t>
            </a:fld>
            <a:endParaRPr lang="en-GB"/>
          </a:p>
        </p:txBody>
      </p:sp>
    </p:spTree>
    <p:extLst>
      <p:ext uri="{BB962C8B-B14F-4D97-AF65-F5344CB8AC3E}">
        <p14:creationId xmlns:p14="http://schemas.microsoft.com/office/powerpoint/2010/main" val="16160943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DDAA94-164D-4626-8FED-E0AEB19DF2C9}"/>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072BC2B4-C399-449A-86E3-06EC6B4D7780}"/>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5DBCD88A-6830-4BB0-B02D-2F5C36095A1C}"/>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145B1561-57EF-412A-A0AC-D2B576A628D8}"/>
              </a:ext>
            </a:extLst>
          </p:cNvPr>
          <p:cNvSpPr>
            <a:spLocks noGrp="1"/>
          </p:cNvSpPr>
          <p:nvPr>
            <p:ph type="dt" sz="half" idx="10"/>
          </p:nvPr>
        </p:nvSpPr>
        <p:spPr/>
        <p:txBody>
          <a:bodyPr/>
          <a:lstStyle/>
          <a:p>
            <a:fld id="{09131032-6E8A-4911-975B-1B318A6E9BD5}" type="datetimeFigureOut">
              <a:rPr lang="en-GB" smtClean="0"/>
              <a:t>29/02/2020</a:t>
            </a:fld>
            <a:endParaRPr lang="en-GB"/>
          </a:p>
        </p:txBody>
      </p:sp>
      <p:sp>
        <p:nvSpPr>
          <p:cNvPr id="6" name="Footer Placeholder 5">
            <a:extLst>
              <a:ext uri="{FF2B5EF4-FFF2-40B4-BE49-F238E27FC236}">
                <a16:creationId xmlns:a16="http://schemas.microsoft.com/office/drawing/2014/main" id="{3B3F16B3-C100-4AE6-9D8D-13A8DB6895D3}"/>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2FA281FB-95B5-4F51-AD1B-6D219F7A4431}"/>
              </a:ext>
            </a:extLst>
          </p:cNvPr>
          <p:cNvSpPr>
            <a:spLocks noGrp="1"/>
          </p:cNvSpPr>
          <p:nvPr>
            <p:ph type="sldNum" sz="quarter" idx="12"/>
          </p:nvPr>
        </p:nvSpPr>
        <p:spPr/>
        <p:txBody>
          <a:bodyPr/>
          <a:lstStyle/>
          <a:p>
            <a:fld id="{F71F0031-B78B-4D4F-9BB0-D613265B04B6}" type="slidenum">
              <a:rPr lang="en-GB" smtClean="0"/>
              <a:t>‹#›</a:t>
            </a:fld>
            <a:endParaRPr lang="en-GB"/>
          </a:p>
        </p:txBody>
      </p:sp>
    </p:spTree>
    <p:extLst>
      <p:ext uri="{BB962C8B-B14F-4D97-AF65-F5344CB8AC3E}">
        <p14:creationId xmlns:p14="http://schemas.microsoft.com/office/powerpoint/2010/main" val="23345090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254C30-3620-45EC-B8FC-B7E2A5E99733}"/>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253F97D2-937F-4DB0-A1A3-336EC938632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F92AC531-8E24-416D-B0C9-291621EA1BDA}"/>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F68AC87B-674C-4CD7-BFC7-2E7E699AB3D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39A3118F-B9A5-492B-9884-7C1AA5A562B4}"/>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3C0F1E2E-6351-4AAA-926A-C980F0D7FEFA}"/>
              </a:ext>
            </a:extLst>
          </p:cNvPr>
          <p:cNvSpPr>
            <a:spLocks noGrp="1"/>
          </p:cNvSpPr>
          <p:nvPr>
            <p:ph type="dt" sz="half" idx="10"/>
          </p:nvPr>
        </p:nvSpPr>
        <p:spPr/>
        <p:txBody>
          <a:bodyPr/>
          <a:lstStyle/>
          <a:p>
            <a:fld id="{09131032-6E8A-4911-975B-1B318A6E9BD5}" type="datetimeFigureOut">
              <a:rPr lang="en-GB" smtClean="0"/>
              <a:t>29/02/2020</a:t>
            </a:fld>
            <a:endParaRPr lang="en-GB"/>
          </a:p>
        </p:txBody>
      </p:sp>
      <p:sp>
        <p:nvSpPr>
          <p:cNvPr id="8" name="Footer Placeholder 7">
            <a:extLst>
              <a:ext uri="{FF2B5EF4-FFF2-40B4-BE49-F238E27FC236}">
                <a16:creationId xmlns:a16="http://schemas.microsoft.com/office/drawing/2014/main" id="{3817B960-63D7-466D-B230-9FE2D1D10551}"/>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411AB6F6-2C5E-4138-AD68-ED0FA6346A6C}"/>
              </a:ext>
            </a:extLst>
          </p:cNvPr>
          <p:cNvSpPr>
            <a:spLocks noGrp="1"/>
          </p:cNvSpPr>
          <p:nvPr>
            <p:ph type="sldNum" sz="quarter" idx="12"/>
          </p:nvPr>
        </p:nvSpPr>
        <p:spPr/>
        <p:txBody>
          <a:bodyPr/>
          <a:lstStyle/>
          <a:p>
            <a:fld id="{F71F0031-B78B-4D4F-9BB0-D613265B04B6}" type="slidenum">
              <a:rPr lang="en-GB" smtClean="0"/>
              <a:t>‹#›</a:t>
            </a:fld>
            <a:endParaRPr lang="en-GB"/>
          </a:p>
        </p:txBody>
      </p:sp>
    </p:spTree>
    <p:extLst>
      <p:ext uri="{BB962C8B-B14F-4D97-AF65-F5344CB8AC3E}">
        <p14:creationId xmlns:p14="http://schemas.microsoft.com/office/powerpoint/2010/main" val="37132099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021622-6685-4290-B450-EC68797723DF}"/>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EF479C06-C494-49BB-9578-0E07DCED74F4}"/>
              </a:ext>
            </a:extLst>
          </p:cNvPr>
          <p:cNvSpPr>
            <a:spLocks noGrp="1"/>
          </p:cNvSpPr>
          <p:nvPr>
            <p:ph type="dt" sz="half" idx="10"/>
          </p:nvPr>
        </p:nvSpPr>
        <p:spPr/>
        <p:txBody>
          <a:bodyPr/>
          <a:lstStyle/>
          <a:p>
            <a:fld id="{09131032-6E8A-4911-975B-1B318A6E9BD5}" type="datetimeFigureOut">
              <a:rPr lang="en-GB" smtClean="0"/>
              <a:t>29/02/2020</a:t>
            </a:fld>
            <a:endParaRPr lang="en-GB"/>
          </a:p>
        </p:txBody>
      </p:sp>
      <p:sp>
        <p:nvSpPr>
          <p:cNvPr id="4" name="Footer Placeholder 3">
            <a:extLst>
              <a:ext uri="{FF2B5EF4-FFF2-40B4-BE49-F238E27FC236}">
                <a16:creationId xmlns:a16="http://schemas.microsoft.com/office/drawing/2014/main" id="{C4957218-1885-49DF-B0CD-36CA65A8C873}"/>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2804B1D8-0E1D-4F95-8E5A-22218A1B801E}"/>
              </a:ext>
            </a:extLst>
          </p:cNvPr>
          <p:cNvSpPr>
            <a:spLocks noGrp="1"/>
          </p:cNvSpPr>
          <p:nvPr>
            <p:ph type="sldNum" sz="quarter" idx="12"/>
          </p:nvPr>
        </p:nvSpPr>
        <p:spPr/>
        <p:txBody>
          <a:bodyPr/>
          <a:lstStyle/>
          <a:p>
            <a:fld id="{F71F0031-B78B-4D4F-9BB0-D613265B04B6}" type="slidenum">
              <a:rPr lang="en-GB" smtClean="0"/>
              <a:t>‹#›</a:t>
            </a:fld>
            <a:endParaRPr lang="en-GB"/>
          </a:p>
        </p:txBody>
      </p:sp>
    </p:spTree>
    <p:extLst>
      <p:ext uri="{BB962C8B-B14F-4D97-AF65-F5344CB8AC3E}">
        <p14:creationId xmlns:p14="http://schemas.microsoft.com/office/powerpoint/2010/main" val="42677586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0B5310A-6EC0-4F64-82F7-62A0AB745122}"/>
              </a:ext>
            </a:extLst>
          </p:cNvPr>
          <p:cNvSpPr>
            <a:spLocks noGrp="1"/>
          </p:cNvSpPr>
          <p:nvPr>
            <p:ph type="dt" sz="half" idx="10"/>
          </p:nvPr>
        </p:nvSpPr>
        <p:spPr/>
        <p:txBody>
          <a:bodyPr/>
          <a:lstStyle/>
          <a:p>
            <a:fld id="{09131032-6E8A-4911-975B-1B318A6E9BD5}" type="datetimeFigureOut">
              <a:rPr lang="en-GB" smtClean="0"/>
              <a:t>29/02/2020</a:t>
            </a:fld>
            <a:endParaRPr lang="en-GB"/>
          </a:p>
        </p:txBody>
      </p:sp>
      <p:sp>
        <p:nvSpPr>
          <p:cNvPr id="3" name="Footer Placeholder 2">
            <a:extLst>
              <a:ext uri="{FF2B5EF4-FFF2-40B4-BE49-F238E27FC236}">
                <a16:creationId xmlns:a16="http://schemas.microsoft.com/office/drawing/2014/main" id="{68C04CF0-C7A6-49EB-8124-E16D580775BA}"/>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19B16BC4-AA81-493A-AB7D-39C9ACDF892B}"/>
              </a:ext>
            </a:extLst>
          </p:cNvPr>
          <p:cNvSpPr>
            <a:spLocks noGrp="1"/>
          </p:cNvSpPr>
          <p:nvPr>
            <p:ph type="sldNum" sz="quarter" idx="12"/>
          </p:nvPr>
        </p:nvSpPr>
        <p:spPr/>
        <p:txBody>
          <a:bodyPr/>
          <a:lstStyle/>
          <a:p>
            <a:fld id="{F71F0031-B78B-4D4F-9BB0-D613265B04B6}" type="slidenum">
              <a:rPr lang="en-GB" smtClean="0"/>
              <a:t>‹#›</a:t>
            </a:fld>
            <a:endParaRPr lang="en-GB"/>
          </a:p>
        </p:txBody>
      </p:sp>
    </p:spTree>
    <p:extLst>
      <p:ext uri="{BB962C8B-B14F-4D97-AF65-F5344CB8AC3E}">
        <p14:creationId xmlns:p14="http://schemas.microsoft.com/office/powerpoint/2010/main" val="39497336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835279-CF3E-4E0D-BBD8-D99616821E2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6B3D14CA-3B47-4FA8-88A4-E293F23D8B8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500A2BF0-C1C1-45BA-A6BD-5D4A52C78FD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ACB6BA2-5855-4338-A842-A9BA9F0AE3A2}"/>
              </a:ext>
            </a:extLst>
          </p:cNvPr>
          <p:cNvSpPr>
            <a:spLocks noGrp="1"/>
          </p:cNvSpPr>
          <p:nvPr>
            <p:ph type="dt" sz="half" idx="10"/>
          </p:nvPr>
        </p:nvSpPr>
        <p:spPr/>
        <p:txBody>
          <a:bodyPr/>
          <a:lstStyle/>
          <a:p>
            <a:fld id="{09131032-6E8A-4911-975B-1B318A6E9BD5}" type="datetimeFigureOut">
              <a:rPr lang="en-GB" smtClean="0"/>
              <a:t>29/02/2020</a:t>
            </a:fld>
            <a:endParaRPr lang="en-GB"/>
          </a:p>
        </p:txBody>
      </p:sp>
      <p:sp>
        <p:nvSpPr>
          <p:cNvPr id="6" name="Footer Placeholder 5">
            <a:extLst>
              <a:ext uri="{FF2B5EF4-FFF2-40B4-BE49-F238E27FC236}">
                <a16:creationId xmlns:a16="http://schemas.microsoft.com/office/drawing/2014/main" id="{976DCEAB-6B66-48B5-A807-3ECB979109A3}"/>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49BF86BD-B7CF-47F8-B96B-9B997F8E9F88}"/>
              </a:ext>
            </a:extLst>
          </p:cNvPr>
          <p:cNvSpPr>
            <a:spLocks noGrp="1"/>
          </p:cNvSpPr>
          <p:nvPr>
            <p:ph type="sldNum" sz="quarter" idx="12"/>
          </p:nvPr>
        </p:nvSpPr>
        <p:spPr/>
        <p:txBody>
          <a:bodyPr/>
          <a:lstStyle/>
          <a:p>
            <a:fld id="{F71F0031-B78B-4D4F-9BB0-D613265B04B6}" type="slidenum">
              <a:rPr lang="en-GB" smtClean="0"/>
              <a:t>‹#›</a:t>
            </a:fld>
            <a:endParaRPr lang="en-GB"/>
          </a:p>
        </p:txBody>
      </p:sp>
    </p:spTree>
    <p:extLst>
      <p:ext uri="{BB962C8B-B14F-4D97-AF65-F5344CB8AC3E}">
        <p14:creationId xmlns:p14="http://schemas.microsoft.com/office/powerpoint/2010/main" val="16985866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EABDDD-5C48-49A5-AC19-5B24ABBA3AC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DADB41B4-D215-4C02-AA8F-A1F5A938084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02251149-64B8-4098-8172-3B2900F5AE3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F379ABE-1F6E-411F-BF48-4D70188FA9AF}"/>
              </a:ext>
            </a:extLst>
          </p:cNvPr>
          <p:cNvSpPr>
            <a:spLocks noGrp="1"/>
          </p:cNvSpPr>
          <p:nvPr>
            <p:ph type="dt" sz="half" idx="10"/>
          </p:nvPr>
        </p:nvSpPr>
        <p:spPr/>
        <p:txBody>
          <a:bodyPr/>
          <a:lstStyle/>
          <a:p>
            <a:fld id="{09131032-6E8A-4911-975B-1B318A6E9BD5}" type="datetimeFigureOut">
              <a:rPr lang="en-GB" smtClean="0"/>
              <a:t>29/02/2020</a:t>
            </a:fld>
            <a:endParaRPr lang="en-GB"/>
          </a:p>
        </p:txBody>
      </p:sp>
      <p:sp>
        <p:nvSpPr>
          <p:cNvPr id="6" name="Footer Placeholder 5">
            <a:extLst>
              <a:ext uri="{FF2B5EF4-FFF2-40B4-BE49-F238E27FC236}">
                <a16:creationId xmlns:a16="http://schemas.microsoft.com/office/drawing/2014/main" id="{9DF1A9E2-1B1E-4448-B5C0-61116B1BE48D}"/>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054B4F6F-6342-4A9D-82CD-BC98B612B6D6}"/>
              </a:ext>
            </a:extLst>
          </p:cNvPr>
          <p:cNvSpPr>
            <a:spLocks noGrp="1"/>
          </p:cNvSpPr>
          <p:nvPr>
            <p:ph type="sldNum" sz="quarter" idx="12"/>
          </p:nvPr>
        </p:nvSpPr>
        <p:spPr/>
        <p:txBody>
          <a:bodyPr/>
          <a:lstStyle/>
          <a:p>
            <a:fld id="{F71F0031-B78B-4D4F-9BB0-D613265B04B6}" type="slidenum">
              <a:rPr lang="en-GB" smtClean="0"/>
              <a:t>‹#›</a:t>
            </a:fld>
            <a:endParaRPr lang="en-GB"/>
          </a:p>
        </p:txBody>
      </p:sp>
    </p:spTree>
    <p:extLst>
      <p:ext uri="{BB962C8B-B14F-4D97-AF65-F5344CB8AC3E}">
        <p14:creationId xmlns:p14="http://schemas.microsoft.com/office/powerpoint/2010/main" val="198351414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19DC234-9C6A-4AE5-81D8-9970A910301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FE676B74-575F-4419-BFE3-FBAA5EE5D85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8163698F-7BC2-435E-9CC0-955D6E6D500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9131032-6E8A-4911-975B-1B318A6E9BD5}" type="datetimeFigureOut">
              <a:rPr lang="en-GB" smtClean="0"/>
              <a:t>29/02/2020</a:t>
            </a:fld>
            <a:endParaRPr lang="en-GB"/>
          </a:p>
        </p:txBody>
      </p:sp>
      <p:sp>
        <p:nvSpPr>
          <p:cNvPr id="5" name="Footer Placeholder 4">
            <a:extLst>
              <a:ext uri="{FF2B5EF4-FFF2-40B4-BE49-F238E27FC236}">
                <a16:creationId xmlns:a16="http://schemas.microsoft.com/office/drawing/2014/main" id="{95A6054A-9C80-44B9-ACCA-572D962887A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6CD68BA4-EA0E-4B2A-92B0-E02F95E249D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71F0031-B78B-4D4F-9BB0-D613265B04B6}" type="slidenum">
              <a:rPr lang="en-GB" smtClean="0"/>
              <a:t>‹#›</a:t>
            </a:fld>
            <a:endParaRPr lang="en-GB"/>
          </a:p>
        </p:txBody>
      </p:sp>
    </p:spTree>
    <p:extLst>
      <p:ext uri="{BB962C8B-B14F-4D97-AF65-F5344CB8AC3E}">
        <p14:creationId xmlns:p14="http://schemas.microsoft.com/office/powerpoint/2010/main" val="265102478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s://eewiki.newint.org/index.php?title=Argument:_If_you_worry_about_climate_change,_is_it_a_good_idea_to_have_children%3F" TargetMode="External"/><Relationship Id="rId2" Type="http://schemas.openxmlformats.org/officeDocument/2006/relationships/hyperlink" Target="https://eewiki.newint.org/index.php?title=Arguments"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25A4FA-79E6-4542-8839-E449F20A8059}"/>
              </a:ext>
            </a:extLst>
          </p:cNvPr>
          <p:cNvSpPr>
            <a:spLocks noGrp="1"/>
          </p:cNvSpPr>
          <p:nvPr>
            <p:ph type="ctrTitle"/>
          </p:nvPr>
        </p:nvSpPr>
        <p:spPr>
          <a:xfrm>
            <a:off x="901149" y="1122362"/>
            <a:ext cx="10442712" cy="3436386"/>
          </a:xfrm>
        </p:spPr>
        <p:txBody>
          <a:bodyPr>
            <a:normAutofit/>
          </a:bodyPr>
          <a:lstStyle/>
          <a:p>
            <a:r>
              <a:rPr lang="en-GB" sz="14000" dirty="0"/>
              <a:t>Should we …?</a:t>
            </a:r>
          </a:p>
        </p:txBody>
      </p:sp>
      <p:sp>
        <p:nvSpPr>
          <p:cNvPr id="3" name="Subtitle 2">
            <a:extLst>
              <a:ext uri="{FF2B5EF4-FFF2-40B4-BE49-F238E27FC236}">
                <a16:creationId xmlns:a16="http://schemas.microsoft.com/office/drawing/2014/main" id="{F3C70E79-2D05-4ACA-A380-C52820D4E919}"/>
              </a:ext>
            </a:extLst>
          </p:cNvPr>
          <p:cNvSpPr>
            <a:spLocks noGrp="1"/>
          </p:cNvSpPr>
          <p:nvPr>
            <p:ph type="subTitle" idx="1"/>
          </p:nvPr>
        </p:nvSpPr>
        <p:spPr>
          <a:xfrm>
            <a:off x="1524000" y="4724814"/>
            <a:ext cx="9144000" cy="532985"/>
          </a:xfrm>
        </p:spPr>
        <p:txBody>
          <a:bodyPr/>
          <a:lstStyle/>
          <a:p>
            <a:r>
              <a:rPr lang="en-GB" dirty="0"/>
              <a:t>New Internationalist Intermediate Ready Lesson</a:t>
            </a:r>
          </a:p>
        </p:txBody>
      </p:sp>
      <p:pic>
        <p:nvPicPr>
          <p:cNvPr id="4" name="Picture 3">
            <a:extLst>
              <a:ext uri="{FF2B5EF4-FFF2-40B4-BE49-F238E27FC236}">
                <a16:creationId xmlns:a16="http://schemas.microsoft.com/office/drawing/2014/main" id="{FDD18404-12CB-4DBB-B8FB-E21DC42D40B8}"/>
              </a:ext>
            </a:extLst>
          </p:cNvPr>
          <p:cNvPicPr>
            <a:picLocks noChangeAspect="1"/>
          </p:cNvPicPr>
          <p:nvPr/>
        </p:nvPicPr>
        <p:blipFill>
          <a:blip r:embed="rId3"/>
          <a:stretch>
            <a:fillRect/>
          </a:stretch>
        </p:blipFill>
        <p:spPr>
          <a:xfrm>
            <a:off x="5980057" y="406020"/>
            <a:ext cx="5797798" cy="1432684"/>
          </a:xfrm>
          <a:prstGeom prst="rect">
            <a:avLst/>
          </a:prstGeom>
        </p:spPr>
      </p:pic>
    </p:spTree>
    <p:extLst>
      <p:ext uri="{BB962C8B-B14F-4D97-AF65-F5344CB8AC3E}">
        <p14:creationId xmlns:p14="http://schemas.microsoft.com/office/powerpoint/2010/main" val="197268719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913F761-68D1-428C-BF81-420B870ABD76}"/>
              </a:ext>
            </a:extLst>
          </p:cNvPr>
          <p:cNvSpPr>
            <a:spLocks noGrp="1"/>
          </p:cNvSpPr>
          <p:nvPr>
            <p:ph idx="4294967295"/>
          </p:nvPr>
        </p:nvSpPr>
        <p:spPr>
          <a:xfrm>
            <a:off x="142875" y="300038"/>
            <a:ext cx="11787187" cy="6272212"/>
          </a:xfrm>
        </p:spPr>
        <p:txBody>
          <a:bodyPr>
            <a:normAutofit fontScale="92500" lnSpcReduction="10000"/>
          </a:bodyPr>
          <a:lstStyle/>
          <a:p>
            <a:pPr marL="0" indent="0">
              <a:buNone/>
            </a:pPr>
            <a:r>
              <a:rPr lang="en-GB" dirty="0"/>
              <a:t>Perhaps there’s an ethical difference. Some people travel for a wonderful holiday. Some travel to visit family. I bet most people in Europe who promise never to fly are not migrants with family on the other side of the world. They are separated by long and unfair histories that made the North rich and the South poor.</a:t>
            </a:r>
          </a:p>
          <a:p>
            <a:pPr marL="0" indent="0">
              <a:buNone/>
            </a:pPr>
            <a:r>
              <a:rPr lang="en-GB" dirty="0"/>
              <a:t>The business-people who fly from Frankfurt to the City of London every 2 weeks – and have banking jobs that fill the world with ‘socially regressive’ debt, which needs economic activity (using more carbon) to pay it off – produce more carbon than a migrant family who travel to the Global South every two years or someone with a brother in Australia they haven’t seen for years.</a:t>
            </a:r>
          </a:p>
          <a:p>
            <a:pPr marL="0" indent="0">
              <a:buNone/>
            </a:pPr>
            <a:r>
              <a:rPr lang="en-GB" dirty="0"/>
              <a:t>If you do fly, you can cut out carbon somewhere else. For example, you could buy the ticket and decide to not eat meat and not use a car for a year. This could help reduce the overall damage. </a:t>
            </a:r>
          </a:p>
          <a:p>
            <a:pPr marL="0" indent="0">
              <a:buNone/>
            </a:pPr>
            <a:r>
              <a:rPr lang="en-GB" dirty="0"/>
              <a:t>There are also interesting ideas you could look at, for example Climate Perks. This is a campaign to get companies to give employees extra holiday days if they travel by rail or sea instead of flying. But this won’t help for Australia! Finally, don’t forget that spending time with family can seem like a nice idea – but when you get there and start arguing about politics and their behaviour, you might wish you had saved the planet and yourself by not flying! </a:t>
            </a:r>
          </a:p>
          <a:p>
            <a:endParaRPr lang="en-GB" dirty="0"/>
          </a:p>
        </p:txBody>
      </p:sp>
    </p:spTree>
    <p:extLst>
      <p:ext uri="{BB962C8B-B14F-4D97-AF65-F5344CB8AC3E}">
        <p14:creationId xmlns:p14="http://schemas.microsoft.com/office/powerpoint/2010/main" val="132948570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DB7593-3004-46FF-BAEF-1763B6167002}"/>
              </a:ext>
            </a:extLst>
          </p:cNvPr>
          <p:cNvSpPr>
            <a:spLocks noGrp="1"/>
          </p:cNvSpPr>
          <p:nvPr>
            <p:ph type="title"/>
          </p:nvPr>
        </p:nvSpPr>
        <p:spPr/>
        <p:txBody>
          <a:bodyPr/>
          <a:lstStyle/>
          <a:p>
            <a:r>
              <a:rPr lang="en-GB" dirty="0"/>
              <a:t>Now read again to see if these statements are true (T), false (F) or no information (NI):</a:t>
            </a:r>
          </a:p>
        </p:txBody>
      </p:sp>
      <p:sp>
        <p:nvSpPr>
          <p:cNvPr id="3" name="Content Placeholder 2">
            <a:extLst>
              <a:ext uri="{FF2B5EF4-FFF2-40B4-BE49-F238E27FC236}">
                <a16:creationId xmlns:a16="http://schemas.microsoft.com/office/drawing/2014/main" id="{0F9F6871-5106-4BC8-B70B-D9961E709CBD}"/>
              </a:ext>
            </a:extLst>
          </p:cNvPr>
          <p:cNvSpPr>
            <a:spLocks noGrp="1"/>
          </p:cNvSpPr>
          <p:nvPr>
            <p:ph idx="1"/>
          </p:nvPr>
        </p:nvSpPr>
        <p:spPr/>
        <p:txBody>
          <a:bodyPr>
            <a:normAutofit fontScale="92500"/>
          </a:bodyPr>
          <a:lstStyle/>
          <a:p>
            <a:pPr marL="514350" indent="-514350">
              <a:buAutoNum type="arabicPeriod"/>
            </a:pPr>
            <a:r>
              <a:rPr lang="en-GB" dirty="0"/>
              <a:t>People think that flying is just as bad as smoking while pregnant.</a:t>
            </a:r>
          </a:p>
          <a:p>
            <a:pPr marL="514350" indent="-514350">
              <a:buAutoNum type="arabicPeriod"/>
            </a:pPr>
            <a:r>
              <a:rPr lang="en-GB" dirty="0"/>
              <a:t>One person flying to Australia from London uses the same carbon emissions as all the people in India use over three years.</a:t>
            </a:r>
          </a:p>
          <a:p>
            <a:pPr marL="514350" indent="-514350">
              <a:buAutoNum type="arabicPeriod"/>
            </a:pPr>
            <a:r>
              <a:rPr lang="en-GB" dirty="0"/>
              <a:t>More than three quarters of the world’s population have never flown.</a:t>
            </a:r>
          </a:p>
          <a:p>
            <a:pPr marL="514350" indent="-514350">
              <a:buAutoNum type="arabicPeriod"/>
            </a:pPr>
            <a:r>
              <a:rPr lang="en-GB" dirty="0"/>
              <a:t>People who fly short distances by helicopter use more carbon emissions than people who fly long distances by plane.</a:t>
            </a:r>
          </a:p>
          <a:p>
            <a:pPr marL="514350" indent="-514350">
              <a:buAutoNum type="arabicPeriod"/>
            </a:pPr>
            <a:r>
              <a:rPr lang="en-GB" dirty="0"/>
              <a:t>‘Climate Perks’ gives people more holiday from work if they travel by train or boat.</a:t>
            </a:r>
          </a:p>
          <a:p>
            <a:pPr marL="514350" indent="-514350">
              <a:buAutoNum type="arabicPeriod"/>
            </a:pPr>
            <a:r>
              <a:rPr lang="en-GB" dirty="0"/>
              <a:t>It could help the environment if you fly to Australia, but don’t drive and become vegetarian for a year.</a:t>
            </a:r>
          </a:p>
          <a:p>
            <a:pPr marL="514350" indent="-514350">
              <a:buAutoNum type="arabicPeriod"/>
            </a:pPr>
            <a:endParaRPr lang="en-GB" dirty="0"/>
          </a:p>
          <a:p>
            <a:pPr marL="514350" indent="-514350">
              <a:buAutoNum type="arabicPeriod"/>
            </a:pPr>
            <a:endParaRPr lang="en-GB" dirty="0"/>
          </a:p>
          <a:p>
            <a:pPr marL="514350" indent="-514350">
              <a:buAutoNum type="arabicPeriod"/>
            </a:pPr>
            <a:endParaRPr lang="en-GB" dirty="0"/>
          </a:p>
          <a:p>
            <a:pPr marL="514350" indent="-514350">
              <a:buAutoNum type="arabicPeriod"/>
            </a:pPr>
            <a:endParaRPr lang="en-GB" dirty="0"/>
          </a:p>
          <a:p>
            <a:pPr marL="514350" indent="-514350">
              <a:buAutoNum type="arabicPeriod"/>
            </a:pPr>
            <a:endParaRPr lang="en-GB" dirty="0"/>
          </a:p>
        </p:txBody>
      </p:sp>
    </p:spTree>
    <p:extLst>
      <p:ext uri="{BB962C8B-B14F-4D97-AF65-F5344CB8AC3E}">
        <p14:creationId xmlns:p14="http://schemas.microsoft.com/office/powerpoint/2010/main" val="35151206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BA7B217-CA27-4633-A18C-ADEC626F673F}"/>
              </a:ext>
            </a:extLst>
          </p:cNvPr>
          <p:cNvSpPr>
            <a:spLocks noGrp="1"/>
          </p:cNvSpPr>
          <p:nvPr>
            <p:ph type="title"/>
          </p:nvPr>
        </p:nvSpPr>
        <p:spPr/>
        <p:txBody>
          <a:bodyPr/>
          <a:lstStyle/>
          <a:p>
            <a:r>
              <a:rPr lang="en-GB" b="1" dirty="0">
                <a:solidFill>
                  <a:srgbClr val="FF0000"/>
                </a:solidFill>
              </a:rPr>
              <a:t>Now write more letters to a problem page:</a:t>
            </a:r>
          </a:p>
        </p:txBody>
      </p:sp>
      <p:sp>
        <p:nvSpPr>
          <p:cNvPr id="6" name="Content Placeholder 5">
            <a:extLst>
              <a:ext uri="{FF2B5EF4-FFF2-40B4-BE49-F238E27FC236}">
                <a16:creationId xmlns:a16="http://schemas.microsoft.com/office/drawing/2014/main" id="{6634901C-5C1C-4C04-9D0C-6BCE3B105313}"/>
              </a:ext>
            </a:extLst>
          </p:cNvPr>
          <p:cNvSpPr>
            <a:spLocks noGrp="1"/>
          </p:cNvSpPr>
          <p:nvPr>
            <p:ph idx="1"/>
          </p:nvPr>
        </p:nvSpPr>
        <p:spPr>
          <a:xfrm>
            <a:off x="838200" y="1575582"/>
            <a:ext cx="10515600" cy="4601381"/>
          </a:xfrm>
        </p:spPr>
        <p:txBody>
          <a:bodyPr>
            <a:normAutofit fontScale="85000" lnSpcReduction="10000"/>
          </a:bodyPr>
          <a:lstStyle/>
          <a:p>
            <a:pPr marL="0" indent="0">
              <a:buNone/>
            </a:pPr>
            <a:r>
              <a:rPr lang="en-GB" sz="6000" dirty="0"/>
              <a:t>a) Should I stop eating meat?</a:t>
            </a:r>
          </a:p>
          <a:p>
            <a:pPr marL="0" indent="0">
              <a:buNone/>
            </a:pPr>
            <a:r>
              <a:rPr lang="en-GB" sz="6000" dirty="0"/>
              <a:t>b) Should I stop using plastics?</a:t>
            </a:r>
          </a:p>
          <a:p>
            <a:pPr marL="0" indent="0">
              <a:buNone/>
            </a:pPr>
            <a:r>
              <a:rPr lang="en-GB" sz="6000" dirty="0"/>
              <a:t>c) Should I stop driving?</a:t>
            </a:r>
          </a:p>
          <a:p>
            <a:pPr marL="0" indent="0">
              <a:buNone/>
            </a:pPr>
            <a:r>
              <a:rPr lang="en-GB" sz="6000" dirty="0"/>
              <a:t>d) Should I stop buying plastic bottles of water?</a:t>
            </a:r>
          </a:p>
          <a:p>
            <a:pPr marL="0" indent="0">
              <a:buNone/>
            </a:pPr>
            <a:r>
              <a:rPr lang="en-GB" sz="5200" b="1" dirty="0">
                <a:solidFill>
                  <a:srgbClr val="FF0000"/>
                </a:solidFill>
              </a:rPr>
              <a:t>Then swap letters and write replies / advice</a:t>
            </a:r>
          </a:p>
          <a:p>
            <a:pPr marL="0" indent="0">
              <a:buNone/>
            </a:pPr>
            <a:endParaRPr lang="en-GB" dirty="0"/>
          </a:p>
        </p:txBody>
      </p:sp>
    </p:spTree>
    <p:extLst>
      <p:ext uri="{BB962C8B-B14F-4D97-AF65-F5344CB8AC3E}">
        <p14:creationId xmlns:p14="http://schemas.microsoft.com/office/powerpoint/2010/main" val="289012934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FFA50E-9CEC-44BB-8CA1-7BEE7FA48286}"/>
              </a:ext>
            </a:extLst>
          </p:cNvPr>
          <p:cNvSpPr>
            <a:spLocks noGrp="1"/>
          </p:cNvSpPr>
          <p:nvPr>
            <p:ph type="title"/>
          </p:nvPr>
        </p:nvSpPr>
        <p:spPr/>
        <p:txBody>
          <a:bodyPr>
            <a:normAutofit/>
          </a:bodyPr>
          <a:lstStyle/>
          <a:p>
            <a:r>
              <a:rPr lang="en-GB" sz="8000" b="1" dirty="0"/>
              <a:t>Homework / follow-up</a:t>
            </a:r>
          </a:p>
        </p:txBody>
      </p:sp>
      <p:sp>
        <p:nvSpPr>
          <p:cNvPr id="3" name="Content Placeholder 2">
            <a:extLst>
              <a:ext uri="{FF2B5EF4-FFF2-40B4-BE49-F238E27FC236}">
                <a16:creationId xmlns:a16="http://schemas.microsoft.com/office/drawing/2014/main" id="{B893E032-F49B-4642-A8ED-693FB2ED2BBC}"/>
              </a:ext>
            </a:extLst>
          </p:cNvPr>
          <p:cNvSpPr>
            <a:spLocks noGrp="1"/>
          </p:cNvSpPr>
          <p:nvPr>
            <p:ph idx="1"/>
          </p:nvPr>
        </p:nvSpPr>
        <p:spPr/>
        <p:txBody>
          <a:bodyPr>
            <a:normAutofit/>
          </a:bodyPr>
          <a:lstStyle/>
          <a:p>
            <a:pPr marL="0" indent="0">
              <a:buNone/>
            </a:pPr>
            <a:r>
              <a:rPr lang="en-GB" sz="4000" dirty="0"/>
              <a:t>Read some of these balanced arguments:</a:t>
            </a:r>
          </a:p>
          <a:p>
            <a:pPr marL="0" indent="0">
              <a:buNone/>
            </a:pPr>
            <a:r>
              <a:rPr lang="en-GB" sz="4000" dirty="0">
                <a:hlinkClick r:id="rId2"/>
              </a:rPr>
              <a:t>https://eewiki.newint.org/index.php?title=Arguments</a:t>
            </a:r>
            <a:endParaRPr lang="en-GB" sz="4000" dirty="0"/>
          </a:p>
          <a:p>
            <a:pPr marL="0" indent="0">
              <a:buNone/>
            </a:pPr>
            <a:r>
              <a:rPr lang="en-GB" sz="4000" dirty="0"/>
              <a:t>Especially this one:</a:t>
            </a:r>
            <a:endParaRPr lang="en-GB" sz="4000" dirty="0">
              <a:hlinkClick r:id="rId3"/>
            </a:endParaRPr>
          </a:p>
          <a:p>
            <a:pPr marL="0" indent="0">
              <a:buNone/>
            </a:pPr>
            <a:r>
              <a:rPr lang="en-GB" sz="4000" dirty="0">
                <a:hlinkClick r:id="rId3"/>
              </a:rPr>
              <a:t>https://eewiki.newint.org/index.php?title=Argument:_If_you_worry_about_climate_change,_is_it_a_good_idea_to_have_children%3F</a:t>
            </a:r>
            <a:endParaRPr lang="en-GB" sz="4000" dirty="0"/>
          </a:p>
        </p:txBody>
      </p:sp>
    </p:spTree>
    <p:extLst>
      <p:ext uri="{BB962C8B-B14F-4D97-AF65-F5344CB8AC3E}">
        <p14:creationId xmlns:p14="http://schemas.microsoft.com/office/powerpoint/2010/main" val="388404722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201F141-CA99-4F8F-98E4-0D41366220F9}"/>
              </a:ext>
            </a:extLst>
          </p:cNvPr>
          <p:cNvSpPr>
            <a:spLocks noGrp="1"/>
          </p:cNvSpPr>
          <p:nvPr>
            <p:ph idx="4294967295"/>
          </p:nvPr>
        </p:nvSpPr>
        <p:spPr>
          <a:xfrm>
            <a:off x="1382486" y="794657"/>
            <a:ext cx="9133114" cy="5382306"/>
          </a:xfrm>
        </p:spPr>
        <p:txBody>
          <a:bodyPr/>
          <a:lstStyle/>
          <a:p>
            <a:pPr marL="0" indent="0">
              <a:buNone/>
            </a:pPr>
            <a:r>
              <a:rPr lang="en-GB" sz="9600" cap="all" dirty="0"/>
              <a:t>Should we fly in the climate crisis? </a:t>
            </a:r>
            <a:endParaRPr lang="en-GB" sz="9600" dirty="0"/>
          </a:p>
          <a:p>
            <a:endParaRPr lang="en-GB" dirty="0"/>
          </a:p>
        </p:txBody>
      </p:sp>
      <p:pic>
        <p:nvPicPr>
          <p:cNvPr id="4" name="Picture 3">
            <a:extLst>
              <a:ext uri="{FF2B5EF4-FFF2-40B4-BE49-F238E27FC236}">
                <a16:creationId xmlns:a16="http://schemas.microsoft.com/office/drawing/2014/main" id="{AE8489CB-83F8-4435-A724-6C7CECA06541}"/>
              </a:ext>
            </a:extLst>
          </p:cNvPr>
          <p:cNvPicPr>
            <a:picLocks noChangeAspect="1"/>
          </p:cNvPicPr>
          <p:nvPr/>
        </p:nvPicPr>
        <p:blipFill>
          <a:blip r:embed="rId3"/>
          <a:stretch>
            <a:fillRect/>
          </a:stretch>
        </p:blipFill>
        <p:spPr>
          <a:xfrm>
            <a:off x="5949043" y="3600450"/>
            <a:ext cx="4914631" cy="2576513"/>
          </a:xfrm>
          <a:prstGeom prst="rect">
            <a:avLst/>
          </a:prstGeom>
        </p:spPr>
      </p:pic>
    </p:spTree>
    <p:extLst>
      <p:ext uri="{BB962C8B-B14F-4D97-AF65-F5344CB8AC3E}">
        <p14:creationId xmlns:p14="http://schemas.microsoft.com/office/powerpoint/2010/main" val="183158765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DF771926-EA42-4D2F-BD42-6298F5E88DAA}"/>
              </a:ext>
            </a:extLst>
          </p:cNvPr>
          <p:cNvSpPr>
            <a:spLocks noGrp="1"/>
          </p:cNvSpPr>
          <p:nvPr>
            <p:ph type="title"/>
          </p:nvPr>
        </p:nvSpPr>
        <p:spPr/>
        <p:txBody>
          <a:bodyPr/>
          <a:lstStyle/>
          <a:p>
            <a:r>
              <a:rPr lang="en-GB" dirty="0"/>
              <a:t>Letter: who to? who from? why written?</a:t>
            </a:r>
          </a:p>
        </p:txBody>
      </p:sp>
      <p:sp>
        <p:nvSpPr>
          <p:cNvPr id="3" name="Content Placeholder 2">
            <a:extLst>
              <a:ext uri="{FF2B5EF4-FFF2-40B4-BE49-F238E27FC236}">
                <a16:creationId xmlns:a16="http://schemas.microsoft.com/office/drawing/2014/main" id="{F0A7DDFF-24C2-437F-9BF1-A75F2F3860CC}"/>
              </a:ext>
            </a:extLst>
          </p:cNvPr>
          <p:cNvSpPr>
            <a:spLocks noGrp="1"/>
          </p:cNvSpPr>
          <p:nvPr>
            <p:ph idx="1"/>
          </p:nvPr>
        </p:nvSpPr>
        <p:spPr/>
        <p:txBody>
          <a:bodyPr>
            <a:normAutofit fontScale="92500" lnSpcReduction="20000"/>
          </a:bodyPr>
          <a:lstStyle/>
          <a:p>
            <a:pPr marL="0" indent="0">
              <a:buNone/>
            </a:pPr>
            <a:r>
              <a:rPr lang="en-GB" sz="4400" b="1" dirty="0"/>
              <a:t>Dear Problem page,</a:t>
            </a:r>
          </a:p>
          <a:p>
            <a:pPr marL="0" indent="0">
              <a:buNone/>
            </a:pPr>
            <a:r>
              <a:rPr lang="en-GB" sz="4400" b="1" dirty="0"/>
              <a:t>I talk to my family in Australia a lot on Skype, but my brother always asks me to visit them. We are in a climate crisis, so should I go? My brother is offering to pay for the flight (unusual for him!).</a:t>
            </a:r>
            <a:endParaRPr lang="en-GB" sz="4400" dirty="0"/>
          </a:p>
          <a:p>
            <a:pPr marL="0" indent="0">
              <a:buNone/>
            </a:pPr>
            <a:r>
              <a:rPr lang="en-GB" sz="4400" b="1" dirty="0"/>
              <a:t>Yours,</a:t>
            </a:r>
            <a:endParaRPr lang="en-GB" sz="4400" dirty="0"/>
          </a:p>
          <a:p>
            <a:pPr marL="0" indent="0">
              <a:buNone/>
            </a:pPr>
            <a:r>
              <a:rPr lang="en-GB" sz="4400" b="1" dirty="0"/>
              <a:t>Someone who doesn’t fly much</a:t>
            </a:r>
            <a:endParaRPr lang="en-GB" sz="4400" dirty="0"/>
          </a:p>
          <a:p>
            <a:endParaRPr lang="en-GB" dirty="0"/>
          </a:p>
        </p:txBody>
      </p:sp>
    </p:spTree>
    <p:extLst>
      <p:ext uri="{BB962C8B-B14F-4D97-AF65-F5344CB8AC3E}">
        <p14:creationId xmlns:p14="http://schemas.microsoft.com/office/powerpoint/2010/main" val="379322069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177D8B-C8D5-4B47-B2CA-CBC5E647DBAA}"/>
              </a:ext>
            </a:extLst>
          </p:cNvPr>
          <p:cNvSpPr>
            <a:spLocks noGrp="1"/>
          </p:cNvSpPr>
          <p:nvPr>
            <p:ph type="title"/>
          </p:nvPr>
        </p:nvSpPr>
        <p:spPr>
          <a:xfrm>
            <a:off x="838200" y="365125"/>
            <a:ext cx="10515600" cy="2345418"/>
          </a:xfrm>
        </p:spPr>
        <p:txBody>
          <a:bodyPr/>
          <a:lstStyle/>
          <a:p>
            <a:r>
              <a:rPr lang="en-GB" dirty="0"/>
              <a:t>     Groups: think of some arguments:</a:t>
            </a:r>
            <a:br>
              <a:rPr lang="en-GB" dirty="0"/>
            </a:br>
            <a:br>
              <a:rPr lang="en-GB" dirty="0"/>
            </a:br>
            <a:r>
              <a:rPr lang="en-GB" u="sng" dirty="0"/>
              <a:t>FOR </a:t>
            </a:r>
            <a:r>
              <a:rPr lang="en-GB" dirty="0"/>
              <a:t>                and           </a:t>
            </a:r>
            <a:r>
              <a:rPr lang="en-GB" u="sng" dirty="0"/>
              <a:t>AGAINST</a:t>
            </a:r>
          </a:p>
        </p:txBody>
      </p:sp>
      <p:sp>
        <p:nvSpPr>
          <p:cNvPr id="4" name="Content Placeholder 3">
            <a:extLst>
              <a:ext uri="{FF2B5EF4-FFF2-40B4-BE49-F238E27FC236}">
                <a16:creationId xmlns:a16="http://schemas.microsoft.com/office/drawing/2014/main" id="{428A010E-D0D1-4D7A-9357-A94D7AD48F28}"/>
              </a:ext>
            </a:extLst>
          </p:cNvPr>
          <p:cNvSpPr>
            <a:spLocks noGrp="1"/>
          </p:cNvSpPr>
          <p:nvPr>
            <p:ph sz="half" idx="1"/>
          </p:nvPr>
        </p:nvSpPr>
        <p:spPr>
          <a:xfrm>
            <a:off x="838200" y="3004457"/>
            <a:ext cx="5181600" cy="3172506"/>
          </a:xfrm>
        </p:spPr>
        <p:txBody>
          <a:bodyPr>
            <a:noAutofit/>
          </a:bodyPr>
          <a:lstStyle/>
          <a:p>
            <a:pPr marL="0" indent="0">
              <a:buNone/>
            </a:pPr>
            <a:r>
              <a:rPr lang="en-GB" sz="4000" dirty="0" err="1"/>
              <a:t>eg.</a:t>
            </a:r>
            <a:endParaRPr lang="en-GB" sz="4000" dirty="0"/>
          </a:p>
          <a:p>
            <a:r>
              <a:rPr lang="en-GB" sz="4000" dirty="0"/>
              <a:t>enjoyment</a:t>
            </a:r>
          </a:p>
          <a:p>
            <a:r>
              <a:rPr lang="en-GB" sz="4000" dirty="0"/>
              <a:t>family</a:t>
            </a:r>
          </a:p>
          <a:p>
            <a:r>
              <a:rPr lang="en-GB" sz="4000" dirty="0"/>
              <a:t>landscape</a:t>
            </a:r>
          </a:p>
          <a:p>
            <a:r>
              <a:rPr lang="en-GB" sz="4000" dirty="0"/>
              <a:t>wildlife </a:t>
            </a:r>
          </a:p>
        </p:txBody>
      </p:sp>
      <p:sp>
        <p:nvSpPr>
          <p:cNvPr id="5" name="Content Placeholder 4">
            <a:extLst>
              <a:ext uri="{FF2B5EF4-FFF2-40B4-BE49-F238E27FC236}">
                <a16:creationId xmlns:a16="http://schemas.microsoft.com/office/drawing/2014/main" id="{334295E3-D2B4-4544-B620-DD1591B34543}"/>
              </a:ext>
            </a:extLst>
          </p:cNvPr>
          <p:cNvSpPr>
            <a:spLocks noGrp="1"/>
          </p:cNvSpPr>
          <p:nvPr>
            <p:ph sz="half" idx="2"/>
          </p:nvPr>
        </p:nvSpPr>
        <p:spPr>
          <a:xfrm>
            <a:off x="6172200" y="3004457"/>
            <a:ext cx="5181600" cy="3172506"/>
          </a:xfrm>
        </p:spPr>
        <p:txBody>
          <a:bodyPr>
            <a:normAutofit lnSpcReduction="10000"/>
          </a:bodyPr>
          <a:lstStyle/>
          <a:p>
            <a:pPr marL="0" indent="0">
              <a:buNone/>
            </a:pPr>
            <a:r>
              <a:rPr lang="en-GB" sz="4000" dirty="0" err="1"/>
              <a:t>eg.</a:t>
            </a:r>
            <a:endParaRPr lang="en-GB" sz="4000" dirty="0"/>
          </a:p>
          <a:p>
            <a:r>
              <a:rPr lang="en-GB" sz="4000" dirty="0"/>
              <a:t>carbon footprint</a:t>
            </a:r>
          </a:p>
          <a:p>
            <a:r>
              <a:rPr lang="en-GB" sz="4000" dirty="0"/>
              <a:t>cost</a:t>
            </a:r>
          </a:p>
          <a:p>
            <a:r>
              <a:rPr lang="en-GB" sz="4000" dirty="0"/>
              <a:t>long journey</a:t>
            </a:r>
          </a:p>
          <a:p>
            <a:r>
              <a:rPr lang="en-GB" sz="4000" dirty="0"/>
              <a:t>jetlag</a:t>
            </a:r>
          </a:p>
          <a:p>
            <a:pPr marL="0" indent="0">
              <a:buNone/>
            </a:pPr>
            <a:endParaRPr lang="en-GB" dirty="0"/>
          </a:p>
        </p:txBody>
      </p:sp>
    </p:spTree>
    <p:extLst>
      <p:ext uri="{BB962C8B-B14F-4D97-AF65-F5344CB8AC3E}">
        <p14:creationId xmlns:p14="http://schemas.microsoft.com/office/powerpoint/2010/main" val="248089998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4EA2F6-6B73-414A-B270-556ED70E5EF5}"/>
              </a:ext>
            </a:extLst>
          </p:cNvPr>
          <p:cNvSpPr>
            <a:spLocks noGrp="1"/>
          </p:cNvSpPr>
          <p:nvPr>
            <p:ph type="title"/>
          </p:nvPr>
        </p:nvSpPr>
        <p:spPr/>
        <p:txBody>
          <a:bodyPr/>
          <a:lstStyle/>
          <a:p>
            <a:r>
              <a:rPr lang="en-GB" b="1" dirty="0"/>
              <a:t>Language of advice:</a:t>
            </a:r>
          </a:p>
        </p:txBody>
      </p:sp>
      <p:sp>
        <p:nvSpPr>
          <p:cNvPr id="4" name="Content Placeholder 3">
            <a:extLst>
              <a:ext uri="{FF2B5EF4-FFF2-40B4-BE49-F238E27FC236}">
                <a16:creationId xmlns:a16="http://schemas.microsoft.com/office/drawing/2014/main" id="{F0FD5028-B86D-4B16-A87E-4F8BB382FFDE}"/>
              </a:ext>
            </a:extLst>
          </p:cNvPr>
          <p:cNvSpPr>
            <a:spLocks noGrp="1"/>
          </p:cNvSpPr>
          <p:nvPr>
            <p:ph sz="half" idx="1"/>
          </p:nvPr>
        </p:nvSpPr>
        <p:spPr>
          <a:xfrm>
            <a:off x="838200" y="1825625"/>
            <a:ext cx="5257800" cy="4351338"/>
          </a:xfrm>
        </p:spPr>
        <p:txBody>
          <a:bodyPr/>
          <a:lstStyle/>
          <a:p>
            <a:pPr marL="0" indent="0">
              <a:buNone/>
            </a:pPr>
            <a:r>
              <a:rPr lang="en-GB" b="1" dirty="0"/>
              <a:t>Positive:</a:t>
            </a:r>
          </a:p>
          <a:p>
            <a:pPr marL="0" indent="0">
              <a:buNone/>
            </a:pPr>
            <a:endParaRPr lang="en-GB" dirty="0"/>
          </a:p>
          <a:p>
            <a:pPr marL="514350" indent="-514350">
              <a:buAutoNum type="arabicPeriod"/>
            </a:pPr>
            <a:r>
              <a:rPr lang="en-GB" sz="3200" b="1" dirty="0">
                <a:solidFill>
                  <a:srgbClr val="7030A0"/>
                </a:solidFill>
              </a:rPr>
              <a:t>You </a:t>
            </a:r>
            <a:r>
              <a:rPr lang="en-GB" sz="3200" b="1" dirty="0" err="1">
                <a:solidFill>
                  <a:srgbClr val="7030A0"/>
                </a:solidFill>
              </a:rPr>
              <a:t>sh</a:t>
            </a:r>
            <a:r>
              <a:rPr lang="en-GB" sz="3200" b="1" dirty="0">
                <a:solidFill>
                  <a:srgbClr val="7030A0"/>
                </a:solidFill>
              </a:rPr>
              <a:t>___ fly</a:t>
            </a:r>
          </a:p>
          <a:p>
            <a:pPr marL="514350" indent="-514350">
              <a:buAutoNum type="arabicPeriod"/>
            </a:pPr>
            <a:r>
              <a:rPr lang="en-GB" sz="3200" b="1" dirty="0">
                <a:solidFill>
                  <a:srgbClr val="7030A0"/>
                </a:solidFill>
              </a:rPr>
              <a:t>You </a:t>
            </a:r>
            <a:r>
              <a:rPr lang="en-GB" sz="3200" b="1" dirty="0" err="1">
                <a:solidFill>
                  <a:srgbClr val="7030A0"/>
                </a:solidFill>
              </a:rPr>
              <a:t>ou</a:t>
            </a:r>
            <a:r>
              <a:rPr lang="en-GB" sz="3200" b="1" dirty="0">
                <a:solidFill>
                  <a:srgbClr val="7030A0"/>
                </a:solidFill>
              </a:rPr>
              <a:t> ______ fly</a:t>
            </a:r>
          </a:p>
          <a:p>
            <a:pPr marL="514350" indent="-514350">
              <a:buAutoNum type="arabicPeriod"/>
            </a:pPr>
            <a:r>
              <a:rPr lang="en-GB" sz="3200" b="1" dirty="0">
                <a:solidFill>
                  <a:srgbClr val="7030A0"/>
                </a:solidFill>
              </a:rPr>
              <a:t>It’s a g____ </a:t>
            </a:r>
            <a:r>
              <a:rPr lang="en-GB" sz="3200" b="1" dirty="0" err="1">
                <a:solidFill>
                  <a:srgbClr val="7030A0"/>
                </a:solidFill>
              </a:rPr>
              <a:t>i</a:t>
            </a:r>
            <a:r>
              <a:rPr lang="en-GB" sz="3200" b="1" dirty="0">
                <a:solidFill>
                  <a:srgbClr val="7030A0"/>
                </a:solidFill>
              </a:rPr>
              <a:t>___ to fly</a:t>
            </a:r>
          </a:p>
          <a:p>
            <a:pPr marL="514350" indent="-514350">
              <a:buAutoNum type="arabicPeriod"/>
            </a:pPr>
            <a:r>
              <a:rPr lang="en-GB" sz="3200" b="1" dirty="0">
                <a:solidFill>
                  <a:srgbClr val="7030A0"/>
                </a:solidFill>
              </a:rPr>
              <a:t>If I _____________fly</a:t>
            </a:r>
          </a:p>
        </p:txBody>
      </p:sp>
      <p:sp>
        <p:nvSpPr>
          <p:cNvPr id="5" name="Content Placeholder 4">
            <a:extLst>
              <a:ext uri="{FF2B5EF4-FFF2-40B4-BE49-F238E27FC236}">
                <a16:creationId xmlns:a16="http://schemas.microsoft.com/office/drawing/2014/main" id="{12344308-241F-45E1-8C25-E20B9F07BC70}"/>
              </a:ext>
            </a:extLst>
          </p:cNvPr>
          <p:cNvSpPr>
            <a:spLocks noGrp="1"/>
          </p:cNvSpPr>
          <p:nvPr>
            <p:ph sz="half" idx="2"/>
          </p:nvPr>
        </p:nvSpPr>
        <p:spPr/>
        <p:txBody>
          <a:bodyPr/>
          <a:lstStyle/>
          <a:p>
            <a:pPr marL="0" indent="0">
              <a:buNone/>
            </a:pPr>
            <a:r>
              <a:rPr lang="en-GB" b="1" dirty="0"/>
              <a:t>Negative:</a:t>
            </a:r>
          </a:p>
          <a:p>
            <a:pPr marL="0" indent="0">
              <a:buNone/>
            </a:pPr>
            <a:endParaRPr lang="en-GB" dirty="0"/>
          </a:p>
          <a:p>
            <a:pPr marL="514350" indent="-514350">
              <a:buAutoNum type="arabicPeriod"/>
            </a:pPr>
            <a:r>
              <a:rPr lang="en-GB" sz="3200" b="1" dirty="0">
                <a:solidFill>
                  <a:srgbClr val="C00000"/>
                </a:solidFill>
              </a:rPr>
              <a:t>You </a:t>
            </a:r>
            <a:r>
              <a:rPr lang="en-GB" sz="3200" b="1" dirty="0" err="1">
                <a:solidFill>
                  <a:srgbClr val="C00000"/>
                </a:solidFill>
              </a:rPr>
              <a:t>sh</a:t>
            </a:r>
            <a:r>
              <a:rPr lang="en-GB" sz="3200" b="1" dirty="0">
                <a:solidFill>
                  <a:srgbClr val="C00000"/>
                </a:solidFill>
              </a:rPr>
              <a:t>______ fly</a:t>
            </a:r>
          </a:p>
          <a:p>
            <a:pPr marL="514350" indent="-514350">
              <a:buAutoNum type="arabicPeriod"/>
            </a:pPr>
            <a:r>
              <a:rPr lang="en-GB" sz="3200" b="1" dirty="0">
                <a:solidFill>
                  <a:srgbClr val="C00000"/>
                </a:solidFill>
              </a:rPr>
              <a:t>You </a:t>
            </a:r>
            <a:r>
              <a:rPr lang="en-GB" sz="3200" b="1" dirty="0" err="1">
                <a:solidFill>
                  <a:srgbClr val="C00000"/>
                </a:solidFill>
              </a:rPr>
              <a:t>ou</a:t>
            </a:r>
            <a:r>
              <a:rPr lang="en-GB" sz="3200" b="1" dirty="0">
                <a:solidFill>
                  <a:srgbClr val="C00000"/>
                </a:solidFill>
              </a:rPr>
              <a:t> ___________ fly</a:t>
            </a:r>
          </a:p>
          <a:p>
            <a:pPr marL="514350" indent="-514350">
              <a:buAutoNum type="arabicPeriod"/>
            </a:pPr>
            <a:r>
              <a:rPr lang="en-GB" sz="3200" b="1" dirty="0">
                <a:solidFill>
                  <a:srgbClr val="C00000"/>
                </a:solidFill>
              </a:rPr>
              <a:t>It’s _______________fly</a:t>
            </a:r>
          </a:p>
          <a:p>
            <a:pPr marL="514350" indent="-514350">
              <a:buAutoNum type="arabicPeriod"/>
            </a:pPr>
            <a:r>
              <a:rPr lang="en-GB" sz="3200" b="1" dirty="0">
                <a:solidFill>
                  <a:srgbClr val="C00000"/>
                </a:solidFill>
              </a:rPr>
              <a:t>If I ________________fly</a:t>
            </a:r>
          </a:p>
        </p:txBody>
      </p:sp>
    </p:spTree>
    <p:extLst>
      <p:ext uri="{BB962C8B-B14F-4D97-AF65-F5344CB8AC3E}">
        <p14:creationId xmlns:p14="http://schemas.microsoft.com/office/powerpoint/2010/main" val="420520137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974B30-A27B-49D4-98E6-AB1C4D829169}"/>
              </a:ext>
            </a:extLst>
          </p:cNvPr>
          <p:cNvSpPr>
            <a:spLocks noGrp="1"/>
          </p:cNvSpPr>
          <p:nvPr>
            <p:ph type="title"/>
          </p:nvPr>
        </p:nvSpPr>
        <p:spPr>
          <a:xfrm>
            <a:off x="838200" y="365125"/>
            <a:ext cx="10515600" cy="1759097"/>
          </a:xfrm>
        </p:spPr>
        <p:txBody>
          <a:bodyPr>
            <a:normAutofit fontScale="90000"/>
          </a:bodyPr>
          <a:lstStyle/>
          <a:p>
            <a:r>
              <a:rPr lang="en-GB" dirty="0"/>
              <a:t>Discuss in groups, using the language of advice, how to reduce each person’s carbon footprint. You could talk about:</a:t>
            </a:r>
          </a:p>
        </p:txBody>
      </p:sp>
      <p:sp>
        <p:nvSpPr>
          <p:cNvPr id="5" name="Content Placeholder 4">
            <a:extLst>
              <a:ext uri="{FF2B5EF4-FFF2-40B4-BE49-F238E27FC236}">
                <a16:creationId xmlns:a16="http://schemas.microsoft.com/office/drawing/2014/main" id="{2B819A38-10E0-4AEA-8AA0-69203AC500C6}"/>
              </a:ext>
            </a:extLst>
          </p:cNvPr>
          <p:cNvSpPr>
            <a:spLocks noGrp="1"/>
          </p:cNvSpPr>
          <p:nvPr>
            <p:ph idx="1"/>
          </p:nvPr>
        </p:nvSpPr>
        <p:spPr>
          <a:xfrm>
            <a:off x="838200" y="2250831"/>
            <a:ext cx="10515600" cy="3926132"/>
          </a:xfrm>
        </p:spPr>
        <p:txBody>
          <a:bodyPr/>
          <a:lstStyle/>
          <a:p>
            <a:r>
              <a:rPr lang="en-GB" dirty="0"/>
              <a:t>Travel / transport</a:t>
            </a:r>
          </a:p>
          <a:p>
            <a:r>
              <a:rPr lang="en-GB" dirty="0"/>
              <a:t>Fuel use</a:t>
            </a:r>
          </a:p>
          <a:p>
            <a:r>
              <a:rPr lang="en-GB" dirty="0"/>
              <a:t>Amount of cleaning / clothes washing</a:t>
            </a:r>
          </a:p>
          <a:p>
            <a:r>
              <a:rPr lang="en-GB" dirty="0"/>
              <a:t>Heating / showering</a:t>
            </a:r>
          </a:p>
          <a:p>
            <a:r>
              <a:rPr lang="en-GB" dirty="0"/>
              <a:t>Food (vegan / vegetarian / meat-eating)</a:t>
            </a:r>
          </a:p>
          <a:p>
            <a:r>
              <a:rPr lang="en-GB" dirty="0"/>
              <a:t>How much you buy</a:t>
            </a:r>
          </a:p>
          <a:p>
            <a:r>
              <a:rPr lang="en-GB" dirty="0"/>
              <a:t>How much what you buy travels</a:t>
            </a:r>
          </a:p>
        </p:txBody>
      </p:sp>
    </p:spTree>
    <p:extLst>
      <p:ext uri="{BB962C8B-B14F-4D97-AF65-F5344CB8AC3E}">
        <p14:creationId xmlns:p14="http://schemas.microsoft.com/office/powerpoint/2010/main" val="403252578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7E0372-6B53-4DA2-B1A8-49AD24C0496A}"/>
              </a:ext>
            </a:extLst>
          </p:cNvPr>
          <p:cNvSpPr>
            <a:spLocks noGrp="1"/>
          </p:cNvSpPr>
          <p:nvPr>
            <p:ph type="title"/>
          </p:nvPr>
        </p:nvSpPr>
        <p:spPr/>
        <p:txBody>
          <a:bodyPr/>
          <a:lstStyle/>
          <a:p>
            <a:r>
              <a:rPr lang="en-GB" dirty="0"/>
              <a:t>Write a reply to the letter:</a:t>
            </a:r>
          </a:p>
        </p:txBody>
      </p:sp>
      <p:sp>
        <p:nvSpPr>
          <p:cNvPr id="5" name="Content Placeholder 4">
            <a:extLst>
              <a:ext uri="{FF2B5EF4-FFF2-40B4-BE49-F238E27FC236}">
                <a16:creationId xmlns:a16="http://schemas.microsoft.com/office/drawing/2014/main" id="{2926B4AA-24DD-48E7-B243-35D29F15A152}"/>
              </a:ext>
            </a:extLst>
          </p:cNvPr>
          <p:cNvSpPr>
            <a:spLocks noGrp="1"/>
          </p:cNvSpPr>
          <p:nvPr>
            <p:ph idx="1"/>
          </p:nvPr>
        </p:nvSpPr>
        <p:spPr/>
        <p:txBody>
          <a:bodyPr/>
          <a:lstStyle/>
          <a:p>
            <a:pPr marL="0" indent="0">
              <a:buNone/>
            </a:pPr>
            <a:r>
              <a:rPr lang="en-GB" sz="4400" dirty="0"/>
              <a:t>Dear ‘someone who doesn’t fly much’,</a:t>
            </a:r>
          </a:p>
          <a:p>
            <a:pPr marL="0" indent="0">
              <a:buNone/>
            </a:pPr>
            <a:endParaRPr lang="en-GB" sz="4400" dirty="0"/>
          </a:p>
          <a:p>
            <a:pPr marL="0" indent="0">
              <a:buNone/>
            </a:pPr>
            <a:r>
              <a:rPr lang="en-GB" sz="4400" dirty="0"/>
              <a:t>Thank you for ………... </a:t>
            </a:r>
          </a:p>
          <a:p>
            <a:pPr marL="0" indent="0">
              <a:buNone/>
            </a:pPr>
            <a:r>
              <a:rPr lang="en-GB" sz="4400" dirty="0"/>
              <a:t>We think ……</a:t>
            </a:r>
          </a:p>
          <a:p>
            <a:pPr marL="0" indent="0">
              <a:buNone/>
            </a:pPr>
            <a:r>
              <a:rPr lang="en-GB" sz="4400" dirty="0"/>
              <a:t>However …...</a:t>
            </a:r>
          </a:p>
          <a:p>
            <a:pPr marL="0" indent="0">
              <a:buNone/>
            </a:pPr>
            <a:endParaRPr lang="en-GB" dirty="0"/>
          </a:p>
          <a:p>
            <a:pPr marL="0" indent="0">
              <a:buNone/>
            </a:pPr>
            <a:endParaRPr lang="en-GB" dirty="0"/>
          </a:p>
        </p:txBody>
      </p:sp>
    </p:spTree>
    <p:extLst>
      <p:ext uri="{BB962C8B-B14F-4D97-AF65-F5344CB8AC3E}">
        <p14:creationId xmlns:p14="http://schemas.microsoft.com/office/powerpoint/2010/main" val="226290181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007BA6-4383-4EDA-B339-430F9066BC1D}"/>
              </a:ext>
            </a:extLst>
          </p:cNvPr>
          <p:cNvSpPr>
            <a:spLocks noGrp="1"/>
          </p:cNvSpPr>
          <p:nvPr>
            <p:ph type="title"/>
          </p:nvPr>
        </p:nvSpPr>
        <p:spPr/>
        <p:txBody>
          <a:bodyPr/>
          <a:lstStyle/>
          <a:p>
            <a:r>
              <a:rPr lang="en-GB" dirty="0"/>
              <a:t>Now read the real answer</a:t>
            </a:r>
          </a:p>
        </p:txBody>
      </p:sp>
      <p:sp>
        <p:nvSpPr>
          <p:cNvPr id="3" name="Content Placeholder 2">
            <a:extLst>
              <a:ext uri="{FF2B5EF4-FFF2-40B4-BE49-F238E27FC236}">
                <a16:creationId xmlns:a16="http://schemas.microsoft.com/office/drawing/2014/main" id="{398DF6DF-AE01-47FC-82EA-FC6241E473BD}"/>
              </a:ext>
            </a:extLst>
          </p:cNvPr>
          <p:cNvSpPr>
            <a:spLocks noGrp="1"/>
          </p:cNvSpPr>
          <p:nvPr>
            <p:ph idx="1"/>
          </p:nvPr>
        </p:nvSpPr>
        <p:spPr/>
        <p:txBody>
          <a:bodyPr>
            <a:normAutofit/>
          </a:bodyPr>
          <a:lstStyle/>
          <a:p>
            <a:pPr marL="0" indent="0">
              <a:buNone/>
            </a:pPr>
            <a:r>
              <a:rPr lang="en-GB" sz="8800" dirty="0"/>
              <a:t>What’s the advice? – fly to Australia or not?</a:t>
            </a:r>
          </a:p>
        </p:txBody>
      </p:sp>
    </p:spTree>
    <p:extLst>
      <p:ext uri="{BB962C8B-B14F-4D97-AF65-F5344CB8AC3E}">
        <p14:creationId xmlns:p14="http://schemas.microsoft.com/office/powerpoint/2010/main" val="32780788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D6299A0-42F6-4C42-9FC2-3FF846EAC975}"/>
              </a:ext>
            </a:extLst>
          </p:cNvPr>
          <p:cNvSpPr>
            <a:spLocks noGrp="1"/>
          </p:cNvSpPr>
          <p:nvPr>
            <p:ph idx="4294967295"/>
          </p:nvPr>
        </p:nvSpPr>
        <p:spPr>
          <a:xfrm>
            <a:off x="171449" y="242888"/>
            <a:ext cx="11858625" cy="6415087"/>
          </a:xfrm>
        </p:spPr>
        <p:txBody>
          <a:bodyPr>
            <a:normAutofit fontScale="92500" lnSpcReduction="20000"/>
          </a:bodyPr>
          <a:lstStyle/>
          <a:p>
            <a:pPr marL="0" indent="0">
              <a:buNone/>
            </a:pPr>
            <a:r>
              <a:rPr lang="en-GB" b="1" dirty="0"/>
              <a:t>Answer:</a:t>
            </a:r>
            <a:r>
              <a:rPr lang="en-GB" dirty="0"/>
              <a:t> In Sweden they call it </a:t>
            </a:r>
            <a:r>
              <a:rPr lang="en-GB" i="1" dirty="0" err="1"/>
              <a:t>flygskam</a:t>
            </a:r>
            <a:r>
              <a:rPr lang="en-GB" dirty="0"/>
              <a:t>, ‘flying shame’. Some activists, scientists and others make a decision to never fly. They hope people will see flying as ‘socially toxic’, like smoking when pregnant or old attitudes to sexuality. Then we could start to work on the problems with climate change.</a:t>
            </a:r>
          </a:p>
          <a:p>
            <a:pPr marL="0" indent="0">
              <a:buNone/>
            </a:pPr>
            <a:r>
              <a:rPr lang="en-GB" dirty="0"/>
              <a:t>It’s a good argument. And better when we look at the facts: a return flight from Europe to Australia can produce 4 – 6,000 kilograms of carbon dioxide per passenger. It would take up to three years of normal life for the average person in India to produce that much. Two more facts: about 80 per cent of the world’s population has never taken a flight, and stopping flying is one of the most effective ways to cut your personal carbon emissions.</a:t>
            </a:r>
          </a:p>
          <a:p>
            <a:pPr marL="0" indent="0">
              <a:buNone/>
            </a:pPr>
            <a:r>
              <a:rPr lang="en-GB" dirty="0"/>
              <a:t>If you think about all this, and the burning Amazon rainforest, and the hurricane damage in the Bahamas, it doesn’t seem right for you to fly to Australia. But I can’t tell you that you mustn’t go. It won’t make much difference, if we compare normal emissions with emissions of super-wealthy people who travel by helicopter for very short journeys.</a:t>
            </a:r>
          </a:p>
          <a:p>
            <a:pPr marL="0" indent="0">
              <a:buNone/>
            </a:pPr>
            <a:r>
              <a:rPr lang="en-GB" dirty="0"/>
              <a:t>It’s the people who run the industries like aviation and construction who produce the most emissions. They make money from damaging the planet, so they should suffer, not normal people who use planes. But at the same time, our actions make a difference and we need to show how important the climate emergency is with these actions.</a:t>
            </a:r>
          </a:p>
          <a:p>
            <a:endParaRPr lang="en-GB" dirty="0"/>
          </a:p>
        </p:txBody>
      </p:sp>
    </p:spTree>
    <p:extLst>
      <p:ext uri="{BB962C8B-B14F-4D97-AF65-F5344CB8AC3E}">
        <p14:creationId xmlns:p14="http://schemas.microsoft.com/office/powerpoint/2010/main" val="179091559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259</TotalTime>
  <Words>1278</Words>
  <Application>Microsoft Office PowerPoint</Application>
  <PresentationFormat>Widescreen</PresentationFormat>
  <Paragraphs>91</Paragraphs>
  <Slides>13</Slides>
  <Notes>7</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13</vt:i4>
      </vt:variant>
    </vt:vector>
  </HeadingPairs>
  <TitlesOfParts>
    <vt:vector size="17" baseType="lpstr">
      <vt:lpstr>Arial</vt:lpstr>
      <vt:lpstr>Calibri</vt:lpstr>
      <vt:lpstr>Calibri Light</vt:lpstr>
      <vt:lpstr>Office Theme</vt:lpstr>
      <vt:lpstr>Should we …?</vt:lpstr>
      <vt:lpstr>PowerPoint Presentation</vt:lpstr>
      <vt:lpstr>Letter: who to? who from? why written?</vt:lpstr>
      <vt:lpstr>     Groups: think of some arguments:  FOR                 and           AGAINST</vt:lpstr>
      <vt:lpstr>Language of advice:</vt:lpstr>
      <vt:lpstr>Discuss in groups, using the language of advice, how to reduce each person’s carbon footprint. You could talk about:</vt:lpstr>
      <vt:lpstr>Write a reply to the letter:</vt:lpstr>
      <vt:lpstr>Now read the real answer</vt:lpstr>
      <vt:lpstr>PowerPoint Presentation</vt:lpstr>
      <vt:lpstr>PowerPoint Presentation</vt:lpstr>
      <vt:lpstr>Now read again to see if these statements are true (T), false (F) or no information (NI):</vt:lpstr>
      <vt:lpstr>Now write more letters to a problem page:</vt:lpstr>
      <vt:lpstr>Homework / follow-up</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Decisions</dc:title>
  <dc:creator>Linda Ruas</dc:creator>
  <cp:lastModifiedBy>Linda Ruas</cp:lastModifiedBy>
  <cp:revision>16</cp:revision>
  <dcterms:created xsi:type="dcterms:W3CDTF">2020-02-16T21:14:47Z</dcterms:created>
  <dcterms:modified xsi:type="dcterms:W3CDTF">2020-02-29T16:57:54Z</dcterms:modified>
</cp:coreProperties>
</file>